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6784" autoAdjust="0"/>
  </p:normalViewPr>
  <p:slideViewPr>
    <p:cSldViewPr>
      <p:cViewPr varScale="1">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baseline="0" dirty="0"/>
              <a:t>Research indicates that students impacted by poverty are more likely to:  </a:t>
            </a:r>
          </a:p>
          <a:p>
            <a:pPr marL="171450" indent="-171450">
              <a:buFont typeface="Arial" panose="020B0604020202020204" pitchFamily="34" charset="0"/>
              <a:buChar char="•"/>
            </a:pPr>
            <a:r>
              <a:rPr lang="en-US" baseline="0" dirty="0"/>
              <a:t>encounter instruction by less qualified teachers and educational assistants; </a:t>
            </a:r>
          </a:p>
          <a:p>
            <a:pPr marL="171450" indent="-171450">
              <a:buFont typeface="Arial" panose="020B0604020202020204" pitchFamily="34" charset="0"/>
              <a:buChar char="•"/>
            </a:pPr>
            <a:r>
              <a:rPr lang="en-US" baseline="0" dirty="0"/>
              <a:t>perform poorly on state assessments; and </a:t>
            </a:r>
          </a:p>
          <a:p>
            <a:pPr marL="171450" indent="-171450">
              <a:buFont typeface="Arial" panose="020B0604020202020204" pitchFamily="34" charset="0"/>
              <a:buChar char="•"/>
            </a:pPr>
            <a:r>
              <a:rPr lang="en-US" baseline="0" dirty="0"/>
              <a:t>have lower levels of parental involvement in their education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Title I funding seeks to ensure high quality education for all students, support student achievement, and provide resources to increase parent and family engagement in schools.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16</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61F18DED-5994-44AD-8C4F-2FB5BCA8410A}" type="datetimeFigureOut">
              <a:rPr lang="en-US" smtClean="0"/>
              <a:pPr/>
              <a:t>8/5/2022</a:t>
            </a:fld>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5467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01363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0005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fld id="{61F18DED-5994-44AD-8C4F-2FB5BCA8410A}" type="datetimeFigureOut">
              <a:rPr lang="en-US" smtClean="0"/>
              <a:pPr/>
              <a:t>8/5/2022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470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21216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4203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4220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6883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745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1404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455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76225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382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2761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679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8854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55469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61F18DED-5994-44AD-8C4F-2FB5BCA8410A}" type="datetimeFigureOut">
              <a:rPr lang="en-US" smtClean="0"/>
              <a:pPr/>
              <a:t>8/5/2022</a:t>
            </a:fld>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4650073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dirty="0">
                <a:solidFill>
                  <a:schemeClr val="bg1"/>
                </a:solidFill>
                <a:latin typeface="+mn-lt"/>
              </a:rPr>
            </a:br>
            <a:r>
              <a:rPr lang="en-US" b="1" dirty="0">
                <a:solidFill>
                  <a:schemeClr val="bg1"/>
                </a:solidFill>
                <a:latin typeface="+mn-lt"/>
              </a:rPr>
              <a:t>2022-2023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3429000"/>
            <a:ext cx="2209800" cy="27331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Haltom</a:t>
            </a:r>
            <a:r>
              <a:rPr lang="en-US" sz="5400" b="1" dirty="0">
                <a:solidFill>
                  <a:schemeClr val="bg1"/>
                </a:solidFill>
              </a:rPr>
              <a:t> MS Allocation</a:t>
            </a:r>
          </a:p>
        </p:txBody>
      </p:sp>
      <p:graphicFrame>
        <p:nvGraphicFramePr>
          <p:cNvPr id="4" name="Table 3"/>
          <p:cNvGraphicFramePr>
            <a:graphicFrameLocks noGrp="1"/>
          </p:cNvGraphicFramePr>
          <p:nvPr>
            <p:extLst>
              <p:ext uri="{D42A27DB-BD31-4B8C-83A1-F6EECF244321}">
                <p14:modId xmlns:p14="http://schemas.microsoft.com/office/powerpoint/2010/main" val="2857676197"/>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in 2021-2022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1,002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81.64%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$402,503.00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25605"/>
            <a:ext cx="6756436" cy="711359"/>
          </a:xfrm>
        </p:spPr>
        <p:txBody>
          <a:bodyPr>
            <a:noAutofit/>
          </a:bodyPr>
          <a:lstStyle/>
          <a:p>
            <a:pPr algn="ctr"/>
            <a:r>
              <a:rPr lang="en-US" sz="7200" b="1" dirty="0">
                <a:solidFill>
                  <a:schemeClr val="bg1"/>
                </a:solidFill>
              </a:rPr>
              <a:t>  HMS Targets</a:t>
            </a:r>
          </a:p>
        </p:txBody>
      </p:sp>
      <p:pic>
        <p:nvPicPr>
          <p:cNvPr id="4" name="Picture 3" descr="The IPKat: Ownership and control of IP: report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
        <p:nvSpPr>
          <p:cNvPr id="3" name="Text Placeholder 2"/>
          <p:cNvSpPr>
            <a:spLocks noGrp="1"/>
          </p:cNvSpPr>
          <p:nvPr>
            <p:ph idx="1"/>
          </p:nvPr>
        </p:nvSpPr>
        <p:spPr>
          <a:xfrm>
            <a:off x="866441" y="2336800"/>
            <a:ext cx="6982159" cy="3530600"/>
          </a:xfrm>
        </p:spPr>
        <p:txBody>
          <a:bodyPr>
            <a:noAutofit/>
          </a:bodyPr>
          <a:lstStyle/>
          <a:p>
            <a:r>
              <a:rPr lang="en-US" sz="3200" b="1" dirty="0"/>
              <a:t>Staff to support quality instruction in ELAR </a:t>
            </a:r>
          </a:p>
          <a:p>
            <a:r>
              <a:rPr lang="en-US" sz="3200" b="1" dirty="0"/>
              <a:t>Staff to support quality instruction in Math</a:t>
            </a:r>
          </a:p>
          <a:p>
            <a:r>
              <a:rPr lang="en-US" sz="3200" b="1" dirty="0"/>
              <a:t>Instructional resources and tutoring</a:t>
            </a:r>
          </a:p>
          <a:p>
            <a:r>
              <a:rPr lang="en-US" sz="3200" b="1" dirty="0"/>
              <a:t>Parental engagement</a:t>
            </a:r>
          </a:p>
          <a:p>
            <a:pPr>
              <a:buFont typeface="Wingdings" pitchFamily="2" charset="2"/>
              <a:buChar char="Ø"/>
            </a:pPr>
            <a:endParaRPr lang="en-US" sz="2400" b="1" dirty="0"/>
          </a:p>
        </p:txBody>
      </p:sp>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a lot of requirements for schools that get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Which </a:t>
            </a:r>
            <a:r>
              <a:rPr lang="en-US" sz="8000" b="1" dirty="0" err="1">
                <a:solidFill>
                  <a:schemeClr val="tx1">
                    <a:lumMod val="75000"/>
                    <a:lumOff val="25000"/>
                  </a:schemeClr>
                </a:solidFill>
                <a:effectLst>
                  <a:outerShdw blurRad="38100" dist="38100" dir="2700000" algn="tl">
                    <a:srgbClr val="000000">
                      <a:alpha val="43137"/>
                    </a:srgbClr>
                  </a:outerShdw>
                </a:effectLst>
              </a:rPr>
              <a:t>Birdville</a:t>
            </a:r>
            <a:r>
              <a:rPr lang="en-US" sz="8000" b="1" dirty="0">
                <a:solidFill>
                  <a:schemeClr val="tx1">
                    <a:lumMod val="75000"/>
                    <a:lumOff val="25000"/>
                  </a:schemeClr>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Binion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does being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lumMod val="75000"/>
                    <a:lumOff val="25000"/>
                  </a:schemeClr>
                </a:solidFill>
                <a:effectLst>
                  <a:outerShdw blurRad="38100" dist="38100" dir="2700000" algn="tl">
                    <a:srgbClr val="000000">
                      <a:alpha val="43137"/>
                    </a:srgbClr>
                  </a:outerShdw>
                </a:effectLst>
              </a:rPr>
              <a:t>How does the district know how much</a:t>
            </a:r>
            <a:br>
              <a:rPr lang="en-US" sz="6000" b="1" dirty="0">
                <a:solidFill>
                  <a:schemeClr val="tx1">
                    <a:lumMod val="75000"/>
                    <a:lumOff val="25000"/>
                  </a:schemeClr>
                </a:solidFill>
                <a:effectLst>
                  <a:outerShdw blurRad="38100" dist="38100" dir="2700000" algn="tl">
                    <a:srgbClr val="000000">
                      <a:alpha val="43137"/>
                    </a:srgbClr>
                  </a:outerShdw>
                </a:effectLst>
              </a:rPr>
            </a:br>
            <a:r>
              <a:rPr lang="en-US" sz="6000" b="1" dirty="0">
                <a:solidFill>
                  <a:schemeClr val="tx1">
                    <a:lumMod val="75000"/>
                    <a:lumOff val="25000"/>
                  </a:schemeClr>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6173</TotalTime>
  <Words>1947</Words>
  <Application>Microsoft Office PowerPoint</Application>
  <PresentationFormat>On-screen Show (4:3)</PresentationFormat>
  <Paragraphs>210</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Haltom MS Allocation</vt:lpstr>
      <vt:lpstr>How do we decide where to spend the Title I money?</vt:lpstr>
      <vt:lpstr>#1</vt:lpstr>
      <vt:lpstr>#2</vt:lpstr>
      <vt:lpstr>#3</vt:lpstr>
      <vt:lpstr>  HMS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297</cp:revision>
  <dcterms:created xsi:type="dcterms:W3CDTF">2012-09-07T19:09:42Z</dcterms:created>
  <dcterms:modified xsi:type="dcterms:W3CDTF">2022-08-08T15:36:34Z</dcterms:modified>
</cp:coreProperties>
</file>